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66" r:id="rId4"/>
    <p:sldId id="258" r:id="rId5"/>
    <p:sldId id="259" r:id="rId6"/>
    <p:sldId id="264" r:id="rId7"/>
    <p:sldId id="260" r:id="rId8"/>
    <p:sldId id="261" r:id="rId9"/>
    <p:sldId id="262" r:id="rId10"/>
    <p:sldId id="263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3" autoAdjust="0"/>
    <p:restoredTop sz="85945" autoAdjust="0"/>
  </p:normalViewPr>
  <p:slideViewPr>
    <p:cSldViewPr snapToGrid="0" snapToObjects="1">
      <p:cViewPr>
        <p:scale>
          <a:sx n="100" d="100"/>
          <a:sy n="100" d="100"/>
        </p:scale>
        <p:origin x="-80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44" d="100"/>
          <a:sy n="144" d="100"/>
        </p:scale>
        <p:origin x="-264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D767C-56FF-8749-8754-4DC73B1F396B}" type="datetimeFigureOut">
              <a:rPr lang="en-US" smtClean="0"/>
              <a:pPr/>
              <a:t>2/18/12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5B8EB-3322-044F-814A-C81F6853FB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57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8574BC-2D33-564E-98E9-E28FB323FA2A}" type="datetimeFigureOut">
              <a:rPr lang="en-US" smtClean="0"/>
              <a:pPr/>
              <a:t>2/18/12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4CAD8-748C-D245-A19F-CF169AA54A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3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4CAD8-748C-D245-A19F-CF169AA54AB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80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Volunteer-Scientists affirm Importance</a:t>
            </a:r>
            <a:r>
              <a:rPr lang="en-US" baseline="0" dirty="0" smtClean="0"/>
              <a:t> of Broader Impacts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0" dirty="0" smtClean="0"/>
              <a:t>Every scientist felt BI was critically important, but </a:t>
            </a:r>
            <a:r>
              <a:rPr lang="en-US" b="1" baseline="0" dirty="0" smtClean="0"/>
              <a:t>offered different reasons</a:t>
            </a:r>
          </a:p>
          <a:p>
            <a:pPr marL="1200150" lvl="2" indent="-285750">
              <a:buFont typeface="Arial"/>
              <a:buChar char="•"/>
            </a:pPr>
            <a:r>
              <a:rPr lang="en-US" baseline="0" dirty="0" smtClean="0"/>
              <a:t>Personally and professionally rewarding</a:t>
            </a:r>
          </a:p>
          <a:p>
            <a:pPr marL="1200150" lvl="2" indent="-285750">
              <a:buFont typeface="Arial"/>
              <a:buChar char="•"/>
            </a:pPr>
            <a:r>
              <a:rPr lang="en-US" baseline="0" dirty="0" smtClean="0"/>
              <a:t>Citizens learn </a:t>
            </a:r>
            <a:r>
              <a:rPr lang="en-US" b="1" baseline="0" dirty="0" smtClean="0"/>
              <a:t>how</a:t>
            </a:r>
            <a:r>
              <a:rPr lang="en-US" baseline="0" dirty="0" smtClean="0"/>
              <a:t> science is done; gain </a:t>
            </a:r>
            <a:r>
              <a:rPr lang="en-US" b="1" baseline="0" dirty="0" smtClean="0"/>
              <a:t>understanding</a:t>
            </a:r>
            <a:r>
              <a:rPr lang="en-US" baseline="0" dirty="0" smtClean="0"/>
              <a:t> of science knowledge</a:t>
            </a:r>
          </a:p>
          <a:p>
            <a:pPr marL="1200150" lvl="2" indent="-285750">
              <a:buFont typeface="Arial"/>
              <a:buChar char="•"/>
            </a:pPr>
            <a:r>
              <a:rPr lang="en-US" baseline="0" dirty="0" smtClean="0"/>
              <a:t>Increased funding because increases public mandate for research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0" dirty="0" smtClean="0"/>
              <a:t>OIP purred new ideas about how to do E&amp;O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0" dirty="0" smtClean="0"/>
              <a:t>OIP does research;  BI with research makes results relevant</a:t>
            </a:r>
          </a:p>
          <a:p>
            <a:endParaRPr lang="en-US" sz="1800" baseline="0" dirty="0" smtClean="0"/>
          </a:p>
          <a:p>
            <a:endParaRPr lang="en-US" sz="18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4CAD8-748C-D245-A19F-CF169AA54AB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399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4CAD8-748C-D245-A19F-CF169AA54AB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36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4CAD8-748C-D245-A19F-CF169AA54AB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85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4CAD8-748C-D245-A19F-CF169AA54AB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42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that NSF-GEO</a:t>
            </a:r>
            <a:r>
              <a:rPr lang="en-US" baseline="0" dirty="0" smtClean="0"/>
              <a:t> funds COSEE and spends ~10% on evaluation</a:t>
            </a:r>
          </a:p>
          <a:p>
            <a:r>
              <a:rPr lang="en-US" baseline="0" dirty="0" smtClean="0"/>
              <a:t>Discuss what “grounded research interviews” means –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0" dirty="0" smtClean="0"/>
              <a:t>Social science methodology to create theory around an unstudied phenomenon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0" dirty="0" smtClean="0"/>
              <a:t>Uses rich data – like interviews — and through iterative coding of statements, can develop categories or themes for further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4CAD8-748C-D245-A19F-CF169AA54AB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Interviews</a:t>
            </a:r>
            <a:r>
              <a:rPr lang="en-US" baseline="0" dirty="0" smtClean="0"/>
              <a:t> Focused on Impacts</a:t>
            </a:r>
          </a:p>
          <a:p>
            <a:pPr marL="800100" lvl="1" indent="-342900">
              <a:buFont typeface="Arial"/>
              <a:buChar char="•"/>
            </a:pPr>
            <a:r>
              <a:rPr lang="en-US" baseline="0" dirty="0" smtClean="0"/>
              <a:t>Teaching skills</a:t>
            </a:r>
          </a:p>
          <a:p>
            <a:pPr marL="800100" lvl="1" indent="-342900">
              <a:buFont typeface="Arial"/>
              <a:buChar char="•"/>
            </a:pPr>
            <a:r>
              <a:rPr lang="en-US" baseline="0" dirty="0" smtClean="0"/>
              <a:t>Confidence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Scientific Knowledge—</a:t>
            </a:r>
            <a:r>
              <a:rPr lang="en-US" dirty="0" smtClean="0"/>
              <a:t>biological oceanographers learning about physical stratification</a:t>
            </a:r>
            <a:r>
              <a:rPr lang="en-US" baseline="0" dirty="0" smtClean="0"/>
              <a:t> and mixing, and </a:t>
            </a:r>
            <a:r>
              <a:rPr lang="en-US" baseline="0" dirty="0" err="1" smtClean="0"/>
              <a:t>vis</a:t>
            </a:r>
            <a:r>
              <a:rPr lang="en-US" baseline="0" dirty="0" smtClean="0"/>
              <a:t> versa.</a:t>
            </a:r>
          </a:p>
          <a:p>
            <a:pPr marL="800100" lvl="1" indent="-342900">
              <a:buFont typeface="Arial"/>
              <a:buChar char="•"/>
            </a:pPr>
            <a:r>
              <a:rPr lang="en-US" baseline="0" dirty="0" smtClean="0"/>
              <a:t>BI expectations</a:t>
            </a:r>
          </a:p>
          <a:p>
            <a:pPr marL="800100" lvl="1" indent="-342900">
              <a:buFont typeface="Arial"/>
              <a:buChar char="•"/>
            </a:pPr>
            <a:r>
              <a:rPr lang="en-US" baseline="0" dirty="0" smtClean="0"/>
              <a:t>Assessing impacts on participants</a:t>
            </a:r>
          </a:p>
          <a:p>
            <a:pPr marL="800100" lvl="1" indent="-342900">
              <a:buFont typeface="Arial"/>
              <a:buChar char="•"/>
            </a:pPr>
            <a:r>
              <a:rPr lang="en-US" baseline="0" dirty="0" smtClean="0"/>
              <a:t>Working with diversity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4CAD8-748C-D245-A19F-CF169AA54AB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dirty="0"/>
          </a:p>
          <a:p>
            <a:r>
              <a:rPr lang="en-US" dirty="0" smtClean="0"/>
              <a:t>We </a:t>
            </a:r>
            <a:r>
              <a:rPr lang="en-US" dirty="0"/>
              <a:t>had four major findings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4CAD8-748C-D245-A19F-CF169AA54AB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62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OIP</a:t>
            </a:r>
            <a:r>
              <a:rPr lang="en-US" baseline="0" dirty="0" smtClean="0"/>
              <a:t> Changed Attitudes: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0" dirty="0" smtClean="0"/>
              <a:t>About power of informal learning to increase interest in marine science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0" dirty="0" smtClean="0"/>
              <a:t>Good evidence that learning happens for participants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0" dirty="0" smtClean="0"/>
              <a:t>Talking about their own research increases enthusiasm among learners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0" dirty="0" smtClean="0"/>
              <a:t>Which increases scientists’ enthusiasm for teaching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0" dirty="0" smtClean="0"/>
              <a:t>Excitement and discovery — serves both the learners and the scientists</a:t>
            </a:r>
          </a:p>
          <a:p>
            <a:endParaRPr lang="en-US" sz="1800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4CAD8-748C-D245-A19F-CF169AA54AB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88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45845" y="4343400"/>
            <a:ext cx="5486400" cy="4114800"/>
          </a:xfrm>
        </p:spPr>
        <p:txBody>
          <a:bodyPr>
            <a:norm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Scientists Acquired New Teaching Skills and Greater Confidence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0" dirty="0" smtClean="0"/>
              <a:t>Strategies for engaging learners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0" dirty="0" smtClean="0"/>
              <a:t>Working in changing conditions— </a:t>
            </a:r>
            <a:r>
              <a:rPr lang="en-US" dirty="0" smtClean="0"/>
              <a:t>Teachable moment</a:t>
            </a:r>
            <a:r>
              <a:rPr lang="en-US" baseline="0" dirty="0" smtClean="0"/>
              <a:t> – octopus coming out of old bottles brought up on scuba dive.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0" dirty="0" smtClean="0"/>
              <a:t>How to use questioning and inquiry; not lecture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0" dirty="0" smtClean="0"/>
              <a:t>***Time for learners to think and construct understanding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More confidence in teaching all learners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4CAD8-748C-D245-A19F-CF169AA54AB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BUT Scientists also learned about science while volunteering with OIP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Technical skills—Biologists learning about</a:t>
            </a:r>
            <a:r>
              <a:rPr lang="en-US" baseline="0" dirty="0" smtClean="0"/>
              <a:t> CTDs,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0" dirty="0" smtClean="0"/>
              <a:t>Content knowledge— chemists learning about plankton, geologists learning about chemistry, etc.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0" dirty="0" smtClean="0"/>
              <a:t>Puget Sound Ecology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4CAD8-748C-D245-A19F-CF169AA54AB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2/18/12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2/18/12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2/18/12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2/18/12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2/18/12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2/18/12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2/18/12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2/18/12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2/18/12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2/18/12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2/18/12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2/18/12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15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png"/><Relationship Id="rId12" Type="http://schemas.openxmlformats.org/officeDocument/2006/relationships/oleObject" Target="../embeddings/oleObject2.bin"/><Relationship Id="rId13" Type="http://schemas.openxmlformats.org/officeDocument/2006/relationships/oleObject" Target="../embeddings/Microsoft_Word_97_-_2004_Document2.doc"/><Relationship Id="rId14" Type="http://schemas.openxmlformats.org/officeDocument/2006/relationships/image" Target="../media/image6.png"/><Relationship Id="rId15" Type="http://schemas.openxmlformats.org/officeDocument/2006/relationships/image" Target="../media/image11.jpeg"/><Relationship Id="rId16" Type="http://schemas.openxmlformats.org/officeDocument/2006/relationships/image" Target="../media/image12.jpeg"/><Relationship Id="rId17" Type="http://schemas.openxmlformats.org/officeDocument/2006/relationships/image" Target="../media/image13.jpeg"/><Relationship Id="rId18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2.gif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oleObject" Target="../embeddings/oleObject1.bin"/><Relationship Id="rId10" Type="http://schemas.openxmlformats.org/officeDocument/2006/relationships/oleObject" Target="../embeddings/Microsoft_Word_97_-_2004_Document1.doc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15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16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pn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18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89687"/>
            <a:ext cx="7772400" cy="301742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Impact</a:t>
            </a:r>
            <a: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of </a:t>
            </a:r>
            <a:r>
              <a:rPr lang="en-US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Experiential</a:t>
            </a:r>
            <a: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Ocean </a:t>
            </a:r>
            <a:r>
              <a:rPr lang="en-US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Science Education</a:t>
            </a:r>
            <a: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on </a:t>
            </a:r>
            <a:r>
              <a:rPr lang="en-US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Scientist-Volunteers’ Knowledge, Teaching </a:t>
            </a:r>
            <a: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Capacities, </a:t>
            </a:r>
            <a:r>
              <a:rPr lang="en-US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</a:t>
            </a:r>
            <a: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nd </a:t>
            </a:r>
            <a:b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NSF </a:t>
            </a:r>
            <a:r>
              <a:rPr lang="en-US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Broader-Impacts Endeavors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81447"/>
            <a:ext cx="7772400" cy="1473200"/>
          </a:xfrm>
        </p:spPr>
        <p:txBody>
          <a:bodyPr>
            <a:normAutofit/>
          </a:bodyPr>
          <a:lstStyle/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Fritz Stahr, Ocean Inquiry Project</a:t>
            </a:r>
          </a:p>
          <a:p>
            <a:r>
              <a:rPr lang="en-US" sz="2400" b="1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Andrea Anderson, Sound View Evaluation and Research</a:t>
            </a:r>
            <a:endParaRPr lang="en-US" sz="2400" b="1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oip_logo_new.gif"/>
          <p:cNvPicPr>
            <a:picLocks noChangeAspect="1"/>
          </p:cNvPicPr>
          <p:nvPr/>
        </p:nvPicPr>
        <p:blipFill>
          <a:blip r:embed="rId3"/>
          <a:srcRect t="9253"/>
          <a:stretch>
            <a:fillRect/>
          </a:stretch>
        </p:blipFill>
        <p:spPr>
          <a:xfrm>
            <a:off x="7271759" y="6231468"/>
            <a:ext cx="1686566" cy="625172"/>
          </a:xfrm>
          <a:prstGeom prst="rect">
            <a:avLst/>
          </a:prstGeom>
        </p:spPr>
      </p:pic>
      <p:pic>
        <p:nvPicPr>
          <p:cNvPr id="6" name="Picture 5" descr="Screen shot 2012-02-15 at 10.28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7836"/>
            <a:ext cx="1282700" cy="6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84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2" y="2463800"/>
            <a:ext cx="6406674" cy="3086100"/>
          </a:xfrm>
        </p:spPr>
        <p:txBody>
          <a:bodyPr>
            <a:normAutofit/>
          </a:bodyPr>
          <a:lstStyle/>
          <a:p>
            <a:pPr lvl="0">
              <a:buFont typeface="Courier New"/>
              <a:buChar char="o"/>
            </a:pPr>
            <a:r>
              <a:rPr lang="en-US" dirty="0" smtClean="0"/>
              <a:t>Reinforced view that doing Broader Impacts activities is both personally and professionally rewarding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Spurred new </a:t>
            </a:r>
            <a:r>
              <a:rPr lang="en-US" dirty="0"/>
              <a:t>ideas for Education &amp; </a:t>
            </a:r>
            <a:r>
              <a:rPr lang="en-US" dirty="0" smtClean="0"/>
              <a:t>Outreach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Found that conducting Broader Impacts with </a:t>
            </a:r>
            <a:r>
              <a:rPr lang="en-US" dirty="0"/>
              <a:t>research</a:t>
            </a:r>
            <a:r>
              <a:rPr lang="en-US" dirty="0" smtClean="0"/>
              <a:t> projects makes results </a:t>
            </a:r>
            <a:r>
              <a:rPr lang="en-US" dirty="0"/>
              <a:t>more </a:t>
            </a:r>
            <a:r>
              <a:rPr lang="en-US" dirty="0" smtClean="0"/>
              <a:t>relevant to all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301" y="338328"/>
            <a:ext cx="8844024" cy="1252728"/>
          </a:xfrm>
        </p:spPr>
        <p:txBody>
          <a:bodyPr>
            <a:normAutofit fontScale="90000"/>
          </a:bodyPr>
          <a:lstStyle/>
          <a:p>
            <a:pPr marL="514350" lvl="0" indent="-514350">
              <a:buFont typeface="+mj-lt"/>
              <a:buAutoNum type="arabicPeriod" startAt="4"/>
            </a:pPr>
            <a: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OIP affirmed and amplified belief in value </a:t>
            </a:r>
            <a:r>
              <a:rPr lang="en-US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of </a:t>
            </a:r>
            <a: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E&amp;O and BI requirements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oip_logo_new.gif"/>
          <p:cNvPicPr>
            <a:picLocks noChangeAspect="1"/>
          </p:cNvPicPr>
          <p:nvPr/>
        </p:nvPicPr>
        <p:blipFill>
          <a:blip r:embed="rId3"/>
          <a:srcRect t="9253"/>
          <a:stretch>
            <a:fillRect/>
          </a:stretch>
        </p:blipFill>
        <p:spPr>
          <a:xfrm>
            <a:off x="7271759" y="6231468"/>
            <a:ext cx="1686566" cy="625172"/>
          </a:xfrm>
          <a:prstGeom prst="rect">
            <a:avLst/>
          </a:prstGeom>
        </p:spPr>
      </p:pic>
      <p:pic>
        <p:nvPicPr>
          <p:cNvPr id="8" name="Picture 7" descr="OIC_Indigo_5.JPG"/>
          <p:cNvPicPr>
            <a:picLocks noChangeAspect="1"/>
          </p:cNvPicPr>
          <p:nvPr/>
        </p:nvPicPr>
        <p:blipFill>
          <a:blip r:embed="rId4"/>
          <a:srcRect l="16564" r="6276"/>
          <a:stretch>
            <a:fillRect/>
          </a:stretch>
        </p:blipFill>
        <p:spPr>
          <a:xfrm>
            <a:off x="6635275" y="1692656"/>
            <a:ext cx="2284950" cy="4423664"/>
          </a:xfrm>
          <a:prstGeom prst="rect">
            <a:avLst/>
          </a:prstGeom>
        </p:spPr>
      </p:pic>
      <p:pic>
        <p:nvPicPr>
          <p:cNvPr id="9" name="Picture 8" descr="P1010038.jpg"/>
          <p:cNvPicPr>
            <a:picLocks noChangeAspect="1"/>
          </p:cNvPicPr>
          <p:nvPr/>
        </p:nvPicPr>
        <p:blipFill>
          <a:blip r:embed="rId5"/>
          <a:srcRect l="11806" t="7407" r="12917" b="25223"/>
          <a:stretch>
            <a:fillRect/>
          </a:stretch>
        </p:blipFill>
        <p:spPr>
          <a:xfrm>
            <a:off x="3550446" y="5016204"/>
            <a:ext cx="2672554" cy="1793832"/>
          </a:xfrm>
          <a:prstGeom prst="rect">
            <a:avLst/>
          </a:prstGeom>
        </p:spPr>
      </p:pic>
      <p:pic>
        <p:nvPicPr>
          <p:cNvPr id="10" name="Picture 9" descr="Screen shot 2012-02-15 at 10.28.1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6966"/>
            <a:ext cx="1282700" cy="6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29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25400" y="2400300"/>
            <a:ext cx="6680200" cy="3450696"/>
          </a:xfrm>
        </p:spPr>
        <p:txBody>
          <a:bodyPr/>
          <a:lstStyle/>
          <a:p>
            <a:pPr marL="273050" indent="-44450">
              <a:buNone/>
            </a:pPr>
            <a:r>
              <a:rPr lang="en-US" dirty="0" smtClean="0"/>
              <a:t>Education &amp; Outreach can be a two-way street – true “win-win” situations are possible: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Design E&amp;O as learning experiences for BOTH scientists and client audiences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Recognize the power of real data collection for E&amp;O that authentically engages and educates the public while contributing to research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Emphasize the fun-factor and excitement – it’s contagious for both!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Conclusions &amp; “Take </a:t>
            </a:r>
            <a:r>
              <a:rPr lang="en-US" sz="4000" b="1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Aways</a:t>
            </a:r>
            <a: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”</a:t>
            </a:r>
            <a:endParaRPr lang="en-US" sz="40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oip_logo_new.gif"/>
          <p:cNvPicPr>
            <a:picLocks noChangeAspect="1"/>
          </p:cNvPicPr>
          <p:nvPr/>
        </p:nvPicPr>
        <p:blipFill>
          <a:blip r:embed="rId3"/>
          <a:srcRect t="9253"/>
          <a:stretch>
            <a:fillRect/>
          </a:stretch>
        </p:blipFill>
        <p:spPr>
          <a:xfrm>
            <a:off x="7271759" y="6231468"/>
            <a:ext cx="1686566" cy="6251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485468"/>
            <a:ext cx="5519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soundviewevaluation.com       </a:t>
            </a:r>
            <a:r>
              <a:rPr lang="en-US" dirty="0" err="1" smtClean="0"/>
              <a:t>www.oceaninquiry.org</a:t>
            </a: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8" name="Picture 7" descr="students-around-bucket.jpg"/>
          <p:cNvPicPr>
            <a:picLocks noChangeAspect="1"/>
          </p:cNvPicPr>
          <p:nvPr/>
        </p:nvPicPr>
        <p:blipFill>
          <a:blip r:embed="rId4"/>
          <a:srcRect r="6365"/>
          <a:stretch>
            <a:fillRect/>
          </a:stretch>
        </p:blipFill>
        <p:spPr>
          <a:xfrm>
            <a:off x="6451599" y="3022013"/>
            <a:ext cx="2692401" cy="2156570"/>
          </a:xfrm>
          <a:prstGeom prst="rect">
            <a:avLst/>
          </a:prstGeom>
        </p:spPr>
      </p:pic>
      <p:pic>
        <p:nvPicPr>
          <p:cNvPr id="9" name="Picture 8" descr="Screen shot 2012-02-15 at 10.28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6966"/>
            <a:ext cx="1282700" cy="6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83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499" y="1981500"/>
            <a:ext cx="8805925" cy="3895196"/>
          </a:xfrm>
        </p:spPr>
        <p:txBody>
          <a:bodyPr>
            <a:normAutofit/>
          </a:bodyPr>
          <a:lstStyle/>
          <a:p>
            <a:pPr>
              <a:buFont typeface="Courier New"/>
              <a:buChar char="o"/>
            </a:pPr>
            <a:r>
              <a:rPr lang="en-US" dirty="0" smtClean="0"/>
              <a:t>Boat-based education &amp; research program 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Staffed by volunteer-scientists—more than 70 since 1999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Serves </a:t>
            </a:r>
            <a:r>
              <a:rPr lang="en-US" dirty="0"/>
              <a:t>adult </a:t>
            </a:r>
            <a:r>
              <a:rPr lang="en-US" dirty="0" smtClean="0"/>
              <a:t>participants as well as K-12 and colleges 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Flexible to both educational client program needs and  collaborative scientist needs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Real data and samples collected on water properties and plankton using CTD, Niskin bottles, &amp; nets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Baseline data at multiple sites on Puget Sound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Partner of COSEE Ocean Learning Communities since 2008</a:t>
            </a:r>
          </a:p>
          <a:p>
            <a:pPr marL="0" indent="0">
              <a:buFont typeface="Courier New"/>
              <a:buChar char="o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01828"/>
            <a:ext cx="8229600" cy="141087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Ocean Inquiry Project</a:t>
            </a:r>
            <a:b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sz="40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oip_logo_new.gif"/>
          <p:cNvPicPr>
            <a:picLocks noChangeAspect="1"/>
          </p:cNvPicPr>
          <p:nvPr/>
        </p:nvPicPr>
        <p:blipFill>
          <a:blip r:embed="rId3"/>
          <a:srcRect t="9253"/>
          <a:stretch>
            <a:fillRect/>
          </a:stretch>
        </p:blipFill>
        <p:spPr>
          <a:xfrm>
            <a:off x="7271759" y="6231468"/>
            <a:ext cx="1686566" cy="625172"/>
          </a:xfrm>
          <a:prstGeom prst="rect">
            <a:avLst/>
          </a:prstGeom>
        </p:spPr>
      </p:pic>
      <p:pic>
        <p:nvPicPr>
          <p:cNvPr id="7" name="Picture 6" descr="Screen shot 2012-02-15 at 10.28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7836"/>
            <a:ext cx="1282700" cy="659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199" y="5863996"/>
            <a:ext cx="5709659" cy="100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397000" y="2659705"/>
            <a:ext cx="6888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WHAT HAPPENS ON A CRUISE?</a:t>
            </a: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77800"/>
            <a:ext cx="8229600" cy="141087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Ocean Inquiry Project</a:t>
            </a:r>
            <a:b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sz="40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oip_logo_new.gif"/>
          <p:cNvPicPr>
            <a:picLocks noChangeAspect="1"/>
          </p:cNvPicPr>
          <p:nvPr/>
        </p:nvPicPr>
        <p:blipFill>
          <a:blip r:embed="rId4"/>
          <a:srcRect t="9253"/>
          <a:stretch>
            <a:fillRect/>
          </a:stretch>
        </p:blipFill>
        <p:spPr>
          <a:xfrm>
            <a:off x="7271759" y="6231468"/>
            <a:ext cx="1686566" cy="625172"/>
          </a:xfrm>
          <a:prstGeom prst="rect">
            <a:avLst/>
          </a:prstGeom>
        </p:spPr>
      </p:pic>
      <p:pic>
        <p:nvPicPr>
          <p:cNvPr id="10" name="Picture 9" descr="salt_whole_sound_lar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25" y="2659705"/>
            <a:ext cx="2828041" cy="3657600"/>
          </a:xfrm>
          <a:prstGeom prst="rect">
            <a:avLst/>
          </a:prstGeom>
        </p:spPr>
      </p:pic>
      <p:pic>
        <p:nvPicPr>
          <p:cNvPr id="11" name="Picture 6" descr="MV Indigo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" y="847837"/>
            <a:ext cx="3213746" cy="176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OIP_CTD_BeamReach.jpg"/>
          <p:cNvPicPr>
            <a:picLocks noChangeAspect="1"/>
          </p:cNvPicPr>
          <p:nvPr/>
        </p:nvPicPr>
        <p:blipFill>
          <a:blip r:embed="rId7"/>
          <a:srcRect l="28056" r="25000"/>
          <a:stretch>
            <a:fillRect/>
          </a:stretch>
        </p:blipFill>
        <p:spPr>
          <a:xfrm>
            <a:off x="5675563" y="3167391"/>
            <a:ext cx="2609661" cy="3698307"/>
          </a:xfrm>
          <a:prstGeom prst="rect">
            <a:avLst/>
          </a:prstGeom>
        </p:spPr>
      </p:pic>
      <p:pic>
        <p:nvPicPr>
          <p:cNvPr id="14" name="Picture 13" descr="plankton_net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0752" y="966061"/>
            <a:ext cx="2265911" cy="3387288"/>
          </a:xfrm>
          <a:prstGeom prst="rect">
            <a:avLst/>
          </a:prstGeom>
        </p:spPr>
      </p:pic>
      <p:graphicFrame>
        <p:nvGraphicFramePr>
          <p:cNvPr id="25603" name="Object 3"/>
          <p:cNvGraphicFramePr>
            <a:graphicFrameLocks noChangeAspect="1"/>
          </p:cNvGraphicFramePr>
          <p:nvPr/>
        </p:nvGraphicFramePr>
        <p:xfrm>
          <a:off x="5670157" y="873237"/>
          <a:ext cx="3374339" cy="2356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5" name="Document" r:id="rId10" imgW="8126984" imgH="6095238" progId="Word.Document.8">
                  <p:embed/>
                </p:oleObj>
              </mc:Choice>
              <mc:Fallback>
                <p:oleObj name="Document" r:id="rId10" imgW="8126984" imgH="6095238" progId="Word.Document.8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00" b="8223"/>
                      <a:stretch>
                        <a:fillRect/>
                      </a:stretch>
                    </p:blipFill>
                    <p:spPr bwMode="auto">
                      <a:xfrm>
                        <a:off x="5670157" y="873237"/>
                        <a:ext cx="3374339" cy="23567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2" name="Object 2"/>
          <p:cNvGraphicFramePr>
            <a:graphicFrameLocks noChangeAspect="1"/>
          </p:cNvGraphicFramePr>
          <p:nvPr/>
        </p:nvGraphicFramePr>
        <p:xfrm>
          <a:off x="114300" y="2608905"/>
          <a:ext cx="3107768" cy="2740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6" name="Document" r:id="rId13" imgW="8126984" imgH="6095238" progId="Word.Document.8">
                  <p:embed/>
                </p:oleObj>
              </mc:Choice>
              <mc:Fallback>
                <p:oleObj name="Document" r:id="rId13" imgW="8126984" imgH="6095238" progId="Word.Document.8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000" b="11778"/>
                      <a:stretch>
                        <a:fillRect/>
                      </a:stretch>
                    </p:blipFill>
                    <p:spPr bwMode="auto">
                      <a:xfrm>
                        <a:off x="114300" y="2608905"/>
                        <a:ext cx="3107768" cy="27405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 descr="CTD_plot_cruise_123.jpg"/>
          <p:cNvPicPr>
            <a:picLocks noChangeAspect="1"/>
          </p:cNvPicPr>
          <p:nvPr/>
        </p:nvPicPr>
        <p:blipFill>
          <a:blip r:embed="rId15"/>
          <a:srcRect l="20388" t="24631" r="5000" b="11516"/>
          <a:stretch>
            <a:fillRect/>
          </a:stretch>
        </p:blipFill>
        <p:spPr>
          <a:xfrm>
            <a:off x="1809162" y="4422707"/>
            <a:ext cx="3784795" cy="2150891"/>
          </a:xfrm>
          <a:prstGeom prst="rect">
            <a:avLst/>
          </a:prstGeom>
        </p:spPr>
      </p:pic>
      <p:pic>
        <p:nvPicPr>
          <p:cNvPr id="8" name="Picture 7" descr="DSC04781.JPG                                                   00069889Eire HD                        BC58F3F2:"/>
          <p:cNvPicPr>
            <a:picLocks noChangeAspect="1" noChangeArrowheads="1"/>
          </p:cNvPicPr>
          <p:nvPr/>
        </p:nvPicPr>
        <p:blipFill>
          <a:blip r:embed="rId16"/>
          <a:srcRect l="27594"/>
          <a:stretch>
            <a:fillRect/>
          </a:stretch>
        </p:blipFill>
        <p:spPr bwMode="auto">
          <a:xfrm>
            <a:off x="1397000" y="885947"/>
            <a:ext cx="2468345" cy="255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OIP-GarfieldHS-May11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6736" y="966061"/>
            <a:ext cx="6807910" cy="5084921"/>
          </a:xfrm>
          <a:prstGeom prst="rect">
            <a:avLst/>
          </a:prstGeom>
        </p:spPr>
      </p:pic>
      <p:pic>
        <p:nvPicPr>
          <p:cNvPr id="18" name="Picture 17" descr="Screen shot 2012-02-15 at 10.28.12 AM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7836"/>
            <a:ext cx="1282700" cy="6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" y="2247900"/>
            <a:ext cx="8844025" cy="3450696"/>
          </a:xfrm>
        </p:spPr>
        <p:txBody>
          <a:bodyPr>
            <a:normAutofit/>
          </a:bodyPr>
          <a:lstStyle/>
          <a:p>
            <a:pPr>
              <a:buFont typeface="Courier New"/>
              <a:buChar char="o"/>
            </a:pPr>
            <a:r>
              <a:rPr lang="en-US" dirty="0" smtClean="0"/>
              <a:t>Purpose:  NSF Geosciences interested in how COSEE is affecting scientists’ education &amp; outreach efforts</a:t>
            </a:r>
          </a:p>
          <a:p>
            <a:pPr>
              <a:buFont typeface="Courier New"/>
              <a:buChar char="o"/>
            </a:pPr>
            <a:r>
              <a:rPr lang="en-US" dirty="0"/>
              <a:t>Method: Grounded Research Interviews to create impact categories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Target population:  36 volunteers during the OIP’s COSEE era (2008 - present)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Sample: 16 volunteer-scientists and 2 NSF-funded PIs who are beneficiaries of OIP efforts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36728"/>
            <a:ext cx="8229600" cy="125272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Study purpose and methods</a:t>
            </a:r>
            <a:endParaRPr lang="en-US" sz="40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oip_logo_new.gif"/>
          <p:cNvPicPr>
            <a:picLocks noChangeAspect="1"/>
          </p:cNvPicPr>
          <p:nvPr/>
        </p:nvPicPr>
        <p:blipFill>
          <a:blip r:embed="rId3"/>
          <a:srcRect t="9253"/>
          <a:stretch>
            <a:fillRect/>
          </a:stretch>
        </p:blipFill>
        <p:spPr>
          <a:xfrm>
            <a:off x="7271759" y="6231468"/>
            <a:ext cx="1686566" cy="625172"/>
          </a:xfrm>
          <a:prstGeom prst="rect">
            <a:avLst/>
          </a:prstGeom>
        </p:spPr>
      </p:pic>
      <p:pic>
        <p:nvPicPr>
          <p:cNvPr id="8" name="Picture 7" descr="Screen shot 2012-02-15 at 10.28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7836"/>
            <a:ext cx="1282700" cy="659674"/>
          </a:xfrm>
          <a:prstGeom prst="rect">
            <a:avLst/>
          </a:prstGeom>
        </p:spPr>
      </p:pic>
      <p:pic>
        <p:nvPicPr>
          <p:cNvPr id="4" name="Picture 3" descr="DSCN523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57" y="5199864"/>
            <a:ext cx="1343018" cy="166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10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" y="2298700"/>
            <a:ext cx="8572500" cy="3450696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What was Ocean Inquiry Project’s impact on:</a:t>
            </a:r>
          </a:p>
          <a:p>
            <a:pPr lvl="1">
              <a:buFont typeface="Courier New"/>
              <a:buChar char="o"/>
            </a:pPr>
            <a:r>
              <a:rPr lang="en-US" dirty="0"/>
              <a:t>Acquisition </a:t>
            </a:r>
            <a:r>
              <a:rPr lang="en-US" dirty="0" smtClean="0"/>
              <a:t>of, </a:t>
            </a:r>
            <a:r>
              <a:rPr lang="en-US" dirty="0"/>
              <a:t>or improvement </a:t>
            </a:r>
            <a:r>
              <a:rPr lang="en-US" dirty="0" smtClean="0"/>
              <a:t>in, </a:t>
            </a:r>
            <a:r>
              <a:rPr lang="en-US" dirty="0"/>
              <a:t>teaching skills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Level </a:t>
            </a:r>
            <a:r>
              <a:rPr lang="en-US" dirty="0"/>
              <a:t>of confidence with regard to </a:t>
            </a:r>
            <a:r>
              <a:rPr lang="en-US" dirty="0" smtClean="0"/>
              <a:t>teaching</a:t>
            </a:r>
          </a:p>
          <a:p>
            <a:pPr lvl="1">
              <a:buFont typeface="Courier New"/>
              <a:buChar char="o"/>
            </a:pPr>
            <a:r>
              <a:rPr lang="en-US" dirty="0"/>
              <a:t>Changes in scientific </a:t>
            </a:r>
            <a:r>
              <a:rPr lang="en-US" dirty="0" smtClean="0"/>
              <a:t>knowledge</a:t>
            </a:r>
          </a:p>
          <a:p>
            <a:pPr lvl="1">
              <a:buFont typeface="Courier New"/>
              <a:buChar char="o"/>
            </a:pPr>
            <a:r>
              <a:rPr lang="en-US" dirty="0"/>
              <a:t>Belief and responses to</a:t>
            </a:r>
            <a:r>
              <a:rPr lang="en-US" dirty="0" smtClean="0"/>
              <a:t> Broader-Impacts </a:t>
            </a:r>
            <a:r>
              <a:rPr lang="en-US" dirty="0"/>
              <a:t>expectations</a:t>
            </a:r>
          </a:p>
          <a:p>
            <a:pPr lvl="1">
              <a:buFont typeface="Courier New"/>
              <a:buChar char="o"/>
            </a:pPr>
            <a:r>
              <a:rPr lang="en-US" dirty="0"/>
              <a:t>Perceptions and evidence of impact on </a:t>
            </a:r>
            <a:r>
              <a:rPr lang="en-US" dirty="0" smtClean="0"/>
              <a:t>participants</a:t>
            </a:r>
          </a:p>
          <a:p>
            <a:pPr lvl="1">
              <a:buFont typeface="Courier New"/>
              <a:buChar char="o"/>
            </a:pPr>
            <a:r>
              <a:rPr lang="en-US" dirty="0"/>
              <a:t>Perspectives on working with diverse audiences</a:t>
            </a:r>
          </a:p>
          <a:p>
            <a:pPr>
              <a:buFont typeface="Courier New"/>
              <a:buChar char="o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Focus of Interviews</a:t>
            </a:r>
            <a:endParaRPr lang="en-US" sz="4000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oip_logo_new.gif"/>
          <p:cNvPicPr>
            <a:picLocks noChangeAspect="1"/>
          </p:cNvPicPr>
          <p:nvPr/>
        </p:nvPicPr>
        <p:blipFill>
          <a:blip r:embed="rId3"/>
          <a:srcRect t="9253"/>
          <a:stretch>
            <a:fillRect/>
          </a:stretch>
        </p:blipFill>
        <p:spPr>
          <a:xfrm>
            <a:off x="7271759" y="6231468"/>
            <a:ext cx="1686566" cy="625172"/>
          </a:xfrm>
          <a:prstGeom prst="rect">
            <a:avLst/>
          </a:prstGeom>
        </p:spPr>
      </p:pic>
      <p:pic>
        <p:nvPicPr>
          <p:cNvPr id="8" name="Picture 7" descr="students-around-bucket.jpg"/>
          <p:cNvPicPr>
            <a:picLocks noChangeAspect="1"/>
          </p:cNvPicPr>
          <p:nvPr/>
        </p:nvPicPr>
        <p:blipFill>
          <a:blip r:embed="rId4"/>
          <a:srcRect b="10565"/>
          <a:stretch>
            <a:fillRect/>
          </a:stretch>
        </p:blipFill>
        <p:spPr>
          <a:xfrm>
            <a:off x="3282948" y="5183653"/>
            <a:ext cx="2510367" cy="1683857"/>
          </a:xfrm>
          <a:prstGeom prst="rect">
            <a:avLst/>
          </a:prstGeom>
        </p:spPr>
      </p:pic>
      <p:pic>
        <p:nvPicPr>
          <p:cNvPr id="14" name="Picture 13" descr="Screen shot 2012-02-15 at 10.28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7836"/>
            <a:ext cx="1282700" cy="6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2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9976" y="2286000"/>
            <a:ext cx="8844024" cy="345069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Changed attitudes toward teaching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Improved teaching skills and increased confidence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Expanded volunteer-scientists’ own knowledge</a:t>
            </a:r>
          </a:p>
          <a:p>
            <a:pPr marL="457200" indent="-457200">
              <a:buFont typeface="+mj-lt"/>
              <a:buAutoNum type="arabicPeriod"/>
            </a:pPr>
            <a:r>
              <a:rPr lang="en-US" i="1" dirty="0" smtClean="0"/>
              <a:t>Amplified and affirmed belief in value of Education &amp; Outreach and Broader Impacts requirements</a:t>
            </a:r>
          </a:p>
          <a:p>
            <a:pPr>
              <a:buFont typeface="Courier New"/>
              <a:buChar char="o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Findings of Impact from </a:t>
            </a:r>
            <a:b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OIP Experiences</a:t>
            </a:r>
            <a:endParaRPr lang="en-US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oip_logo_new.gif"/>
          <p:cNvPicPr>
            <a:picLocks noChangeAspect="1"/>
          </p:cNvPicPr>
          <p:nvPr/>
        </p:nvPicPr>
        <p:blipFill>
          <a:blip r:embed="rId3"/>
          <a:srcRect t="9253"/>
          <a:stretch>
            <a:fillRect/>
          </a:stretch>
        </p:blipFill>
        <p:spPr>
          <a:xfrm>
            <a:off x="7271759" y="6231468"/>
            <a:ext cx="1686566" cy="625172"/>
          </a:xfrm>
          <a:prstGeom prst="rect">
            <a:avLst/>
          </a:prstGeom>
        </p:spPr>
      </p:pic>
      <p:pic>
        <p:nvPicPr>
          <p:cNvPr id="7" name="Picture 6" descr="Amy on the beach winter.JPG"/>
          <p:cNvPicPr>
            <a:picLocks noChangeAspect="1"/>
          </p:cNvPicPr>
          <p:nvPr/>
        </p:nvPicPr>
        <p:blipFill>
          <a:blip r:embed="rId4"/>
          <a:srcRect t="9797"/>
          <a:stretch>
            <a:fillRect/>
          </a:stretch>
        </p:blipFill>
        <p:spPr>
          <a:xfrm>
            <a:off x="2865308" y="4521200"/>
            <a:ext cx="3395792" cy="2297340"/>
          </a:xfrm>
          <a:prstGeom prst="rect">
            <a:avLst/>
          </a:prstGeom>
        </p:spPr>
      </p:pic>
      <p:pic>
        <p:nvPicPr>
          <p:cNvPr id="8" name="Picture 7" descr="Screen shot 2012-02-15 at 10.28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6966"/>
            <a:ext cx="1282700" cy="6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6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98475" y="2451100"/>
            <a:ext cx="9094899" cy="3450696"/>
          </a:xfrm>
        </p:spPr>
        <p:txBody>
          <a:bodyPr>
            <a:normAutofit/>
          </a:bodyPr>
          <a:lstStyle/>
          <a:p>
            <a:pPr lvl="1">
              <a:buFont typeface="Courier New"/>
              <a:buChar char="o"/>
            </a:pPr>
            <a:r>
              <a:rPr lang="en-US" dirty="0" smtClean="0"/>
              <a:t>Saw the power and potential for informal learning experiences being significant motivator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Convinced by direct observation that serious learning </a:t>
            </a:r>
            <a:r>
              <a:rPr lang="en-US" dirty="0"/>
              <a:t>happens during OIP </a:t>
            </a:r>
            <a:r>
              <a:rPr lang="en-US" dirty="0" smtClean="0"/>
              <a:t>cruises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Gained new opportunities to </a:t>
            </a:r>
            <a:r>
              <a:rPr lang="en-US" dirty="0"/>
              <a:t>talk about their own </a:t>
            </a:r>
            <a:r>
              <a:rPr lang="en-US" dirty="0" smtClean="0"/>
              <a:t>research and excitement about marine science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Increased scientists’ enthusiasm for teaching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Expanded learners’ sense of discovery and excitement  - it’s contagious!</a:t>
            </a:r>
          </a:p>
          <a:p>
            <a:pPr lvl="1">
              <a:buFont typeface="Courier New"/>
              <a:buChar char="o"/>
            </a:pPr>
            <a:endParaRPr lang="en-US" dirty="0" smtClean="0"/>
          </a:p>
          <a:p>
            <a:pPr>
              <a:buFont typeface="Courier New"/>
              <a:buChar char="o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909572"/>
          </a:xfrm>
        </p:spPr>
        <p:txBody>
          <a:bodyPr>
            <a:noAutofit/>
          </a:bodyPr>
          <a:lstStyle/>
          <a:p>
            <a:pPr marL="450850" indent="-450850">
              <a:buFont typeface="+mj-lt"/>
              <a:buAutoNum type="arabicPeriod"/>
            </a:pPr>
            <a: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OIP </a:t>
            </a:r>
            <a:r>
              <a:rPr lang="en-US" sz="4000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changed attitudes</a:t>
            </a:r>
            <a: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toward teaching</a:t>
            </a:r>
            <a:br>
              <a:rPr lang="en-US" sz="4000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endParaRPr lang="en-US" sz="40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oip_logo_new.gif"/>
          <p:cNvPicPr>
            <a:picLocks noChangeAspect="1"/>
          </p:cNvPicPr>
          <p:nvPr/>
        </p:nvPicPr>
        <p:blipFill>
          <a:blip r:embed="rId3"/>
          <a:srcRect t="9253"/>
          <a:stretch>
            <a:fillRect/>
          </a:stretch>
        </p:blipFill>
        <p:spPr>
          <a:xfrm>
            <a:off x="7271759" y="6231468"/>
            <a:ext cx="1686566" cy="625172"/>
          </a:xfrm>
          <a:prstGeom prst="rect">
            <a:avLst/>
          </a:prstGeom>
        </p:spPr>
      </p:pic>
      <p:pic>
        <p:nvPicPr>
          <p:cNvPr id="8" name="Picture 7" descr="Screen shot 2012-02-15 at 10.28.1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" y="6171566"/>
            <a:ext cx="1282700" cy="659674"/>
          </a:xfrm>
          <a:prstGeom prst="rect">
            <a:avLst/>
          </a:prstGeom>
        </p:spPr>
      </p:pic>
      <p:pic>
        <p:nvPicPr>
          <p:cNvPr id="9" name="Picture 8" descr="David-plankton-jar.jpg"/>
          <p:cNvPicPr>
            <a:picLocks noChangeAspect="1"/>
          </p:cNvPicPr>
          <p:nvPr/>
        </p:nvPicPr>
        <p:blipFill>
          <a:blip r:embed="rId5"/>
          <a:srcRect t="4933" b="28704"/>
          <a:stretch>
            <a:fillRect/>
          </a:stretch>
        </p:blipFill>
        <p:spPr>
          <a:xfrm>
            <a:off x="3635224" y="2247900"/>
            <a:ext cx="5508776" cy="274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815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2100" y="2202893"/>
            <a:ext cx="8742425" cy="3245407"/>
          </a:xfrm>
        </p:spPr>
        <p:txBody>
          <a:bodyPr>
            <a:normAutofit fontScale="92500"/>
          </a:bodyPr>
          <a:lstStyle/>
          <a:p>
            <a:pPr>
              <a:buFont typeface="Courier New"/>
              <a:buChar char="o"/>
            </a:pPr>
            <a:r>
              <a:rPr lang="en-US" dirty="0" smtClean="0"/>
              <a:t>Learned skills </a:t>
            </a:r>
            <a:r>
              <a:rPr lang="en-US" dirty="0"/>
              <a:t>to engage a broad range of learners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Learned </a:t>
            </a:r>
            <a:r>
              <a:rPr lang="en-US" dirty="0"/>
              <a:t>how to respond to changing </a:t>
            </a:r>
            <a:r>
              <a:rPr lang="en-US" dirty="0" smtClean="0"/>
              <a:t>conditions or unexpected </a:t>
            </a:r>
            <a:r>
              <a:rPr lang="en-US" dirty="0"/>
              <a:t>circumstances and to use</a:t>
            </a:r>
            <a:r>
              <a:rPr lang="en-US" dirty="0" smtClean="0"/>
              <a:t> them as </a:t>
            </a:r>
            <a:r>
              <a:rPr lang="en-US" dirty="0"/>
              <a:t>“teachable </a:t>
            </a:r>
            <a:r>
              <a:rPr lang="en-US" dirty="0" smtClean="0"/>
              <a:t>moments”</a:t>
            </a:r>
            <a:endParaRPr lang="en-US" dirty="0"/>
          </a:p>
          <a:p>
            <a:pPr>
              <a:buFont typeface="Courier New"/>
              <a:buChar char="o"/>
            </a:pPr>
            <a:r>
              <a:rPr lang="en-US" dirty="0" smtClean="0"/>
              <a:t>Increased ability </a:t>
            </a:r>
            <a:r>
              <a:rPr lang="en-US" dirty="0"/>
              <a:t>to use </a:t>
            </a:r>
            <a:r>
              <a:rPr lang="en-US" dirty="0" smtClean="0"/>
              <a:t>questioning/inquiry </a:t>
            </a:r>
            <a:r>
              <a:rPr lang="en-US" dirty="0"/>
              <a:t>skills instead of </a:t>
            </a:r>
            <a:r>
              <a:rPr lang="en-US" dirty="0" smtClean="0"/>
              <a:t>lecturing/presentation</a:t>
            </a:r>
          </a:p>
          <a:p>
            <a:pPr>
              <a:buFont typeface="Courier New"/>
              <a:buChar char="o"/>
            </a:pPr>
            <a:r>
              <a:rPr lang="en-US" dirty="0"/>
              <a:t>L</a:t>
            </a:r>
            <a:r>
              <a:rPr lang="en-US" dirty="0" smtClean="0"/>
              <a:t>earned </a:t>
            </a:r>
            <a:r>
              <a:rPr lang="en-US" dirty="0"/>
              <a:t>the value of giving people time to think and reason their way to </a:t>
            </a:r>
            <a:r>
              <a:rPr lang="en-US" dirty="0" smtClean="0"/>
              <a:t>ideas</a:t>
            </a:r>
          </a:p>
          <a:p>
            <a:pPr>
              <a:buFont typeface="Courier New"/>
              <a:buChar char="o"/>
            </a:pPr>
            <a:r>
              <a:rPr lang="en-US" dirty="0" smtClean="0"/>
              <a:t>Increased confidence in working with wide range of backgrounds</a:t>
            </a:r>
          </a:p>
          <a:p>
            <a:pPr lvl="1">
              <a:buFont typeface="Courier New"/>
              <a:buChar char="o"/>
            </a:pPr>
            <a:endParaRPr lang="en-US" sz="3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lvl="0" indent="-514350">
              <a:buFont typeface="+mj-lt"/>
              <a:buAutoNum type="arabicPeriod" startAt="2"/>
            </a:pPr>
            <a:r>
              <a:rPr lang="en-US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OIP improved</a:t>
            </a:r>
            <a: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teaching skills and increased confidence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oip_logo_new.gif"/>
          <p:cNvPicPr>
            <a:picLocks noChangeAspect="1"/>
          </p:cNvPicPr>
          <p:nvPr/>
        </p:nvPicPr>
        <p:blipFill>
          <a:blip r:embed="rId3"/>
          <a:srcRect t="9253"/>
          <a:stretch>
            <a:fillRect/>
          </a:stretch>
        </p:blipFill>
        <p:spPr>
          <a:xfrm>
            <a:off x="7271759" y="6231468"/>
            <a:ext cx="1686566" cy="625172"/>
          </a:xfrm>
          <a:prstGeom prst="rect">
            <a:avLst/>
          </a:prstGeom>
        </p:spPr>
      </p:pic>
      <p:pic>
        <p:nvPicPr>
          <p:cNvPr id="8" name="Picture 7" descr="P1010022-2.jpg"/>
          <p:cNvPicPr>
            <a:picLocks noChangeAspect="1"/>
          </p:cNvPicPr>
          <p:nvPr/>
        </p:nvPicPr>
        <p:blipFill>
          <a:blip r:embed="rId4"/>
          <a:srcRect l="7031" t="18684" r="18444" b="37613"/>
          <a:stretch>
            <a:fillRect/>
          </a:stretch>
        </p:blipFill>
        <p:spPr>
          <a:xfrm>
            <a:off x="2568159" y="5245100"/>
            <a:ext cx="3692941" cy="1624241"/>
          </a:xfrm>
          <a:prstGeom prst="rect">
            <a:avLst/>
          </a:prstGeom>
        </p:spPr>
      </p:pic>
      <p:pic>
        <p:nvPicPr>
          <p:cNvPr id="7" name="Picture 6" descr="Screen shot 2012-02-15 at 10.28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6966"/>
            <a:ext cx="1282700" cy="6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21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8676" y="2511386"/>
            <a:ext cx="8844024" cy="2759114"/>
          </a:xfrm>
        </p:spPr>
        <p:txBody>
          <a:bodyPr/>
          <a:lstStyle/>
          <a:p>
            <a:pPr lvl="1">
              <a:buFont typeface="Courier New"/>
              <a:buChar char="o"/>
            </a:pPr>
            <a:r>
              <a:rPr lang="en-US" dirty="0" smtClean="0"/>
              <a:t>Gained </a:t>
            </a:r>
            <a:r>
              <a:rPr lang="en-US" dirty="0"/>
              <a:t>new technical skills and acquired new content </a:t>
            </a:r>
            <a:r>
              <a:rPr lang="en-US" dirty="0" smtClean="0"/>
              <a:t>knowledge</a:t>
            </a:r>
          </a:p>
          <a:p>
            <a:pPr lvl="1">
              <a:buFont typeface="Courier New"/>
              <a:buChar char="o"/>
            </a:pPr>
            <a:r>
              <a:rPr lang="en-US" dirty="0"/>
              <a:t>Learned about the Puget Sound ecosystem – an estuary with challenging </a:t>
            </a:r>
            <a:r>
              <a:rPr lang="en-US" dirty="0" smtClean="0"/>
              <a:t>issues</a:t>
            </a:r>
          </a:p>
          <a:p>
            <a:pPr lvl="1">
              <a:buFont typeface="Courier New"/>
              <a:buChar char="o"/>
            </a:pPr>
            <a:r>
              <a:rPr lang="en-US" dirty="0" smtClean="0"/>
              <a:t>Found that one can usefully get out of one’s own ‘box’ by participating in full-range effort</a:t>
            </a:r>
          </a:p>
          <a:p>
            <a:pPr>
              <a:buFont typeface="Courier New"/>
              <a:buChar char="o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lvl="0" indent="-514350">
              <a:buFont typeface="+mj-lt"/>
              <a:buAutoNum type="arabicPeriod" startAt="3"/>
            </a:pPr>
            <a:r>
              <a:rPr lang="en-US" b="1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OIP</a:t>
            </a:r>
            <a:r>
              <a:rPr lang="en-US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expanded volunteer-scientists’ 0wn knowledge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 descr="oip_logo_new.gif"/>
          <p:cNvPicPr>
            <a:picLocks noChangeAspect="1"/>
          </p:cNvPicPr>
          <p:nvPr/>
        </p:nvPicPr>
        <p:blipFill>
          <a:blip r:embed="rId3"/>
          <a:srcRect t="9253"/>
          <a:stretch>
            <a:fillRect/>
          </a:stretch>
        </p:blipFill>
        <p:spPr>
          <a:xfrm>
            <a:off x="7271759" y="6231468"/>
            <a:ext cx="1686566" cy="625172"/>
          </a:xfrm>
          <a:prstGeom prst="rect">
            <a:avLst/>
          </a:prstGeom>
        </p:spPr>
      </p:pic>
      <p:pic>
        <p:nvPicPr>
          <p:cNvPr id="8" name="Picture 7" descr="P1010024-2.jpg"/>
          <p:cNvPicPr>
            <a:picLocks noChangeAspect="1"/>
          </p:cNvPicPr>
          <p:nvPr/>
        </p:nvPicPr>
        <p:blipFill>
          <a:blip r:embed="rId4"/>
          <a:srcRect b="8797"/>
          <a:stretch>
            <a:fillRect/>
          </a:stretch>
        </p:blipFill>
        <p:spPr>
          <a:xfrm>
            <a:off x="1638300" y="4564555"/>
            <a:ext cx="3111500" cy="2128345"/>
          </a:xfrm>
          <a:prstGeom prst="rect">
            <a:avLst/>
          </a:prstGeom>
        </p:spPr>
      </p:pic>
      <p:pic>
        <p:nvPicPr>
          <p:cNvPr id="9" name="Picture 8" descr="P101002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200" y="4593394"/>
            <a:ext cx="2799341" cy="2099506"/>
          </a:xfrm>
          <a:prstGeom prst="rect">
            <a:avLst/>
          </a:prstGeom>
        </p:spPr>
      </p:pic>
      <p:pic>
        <p:nvPicPr>
          <p:cNvPr id="10" name="Picture 9" descr="Screen shot 2012-02-15 at 10.28.1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6966"/>
            <a:ext cx="1282700" cy="6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6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600</TotalTime>
  <Words>871</Words>
  <Application>Microsoft Macintosh PowerPoint</Application>
  <PresentationFormat>On-screen Show (4:3)</PresentationFormat>
  <Paragraphs>104</Paragraphs>
  <Slides>11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Waveform</vt:lpstr>
      <vt:lpstr>Document</vt:lpstr>
      <vt:lpstr>Impact of Experiential  Ocean Science Education on Scientist-Volunteers’ Knowledge, Teaching Capacities, and  NSF Broader-Impacts Endeavors</vt:lpstr>
      <vt:lpstr>Ocean Inquiry Project  </vt:lpstr>
      <vt:lpstr>Ocean Inquiry Project  </vt:lpstr>
      <vt:lpstr>Study purpose and methods</vt:lpstr>
      <vt:lpstr>Focus of Interviews</vt:lpstr>
      <vt:lpstr>Findings of Impact from  OIP Experiences</vt:lpstr>
      <vt:lpstr>OIP changed attitudes toward teaching </vt:lpstr>
      <vt:lpstr>OIP improved teaching skills and increased confidence</vt:lpstr>
      <vt:lpstr>OIP expanded volunteer-scientists’ 0wn knowledge </vt:lpstr>
      <vt:lpstr> OIP affirmed and amplified belief in value of E&amp;O and BI requirements</vt:lpstr>
      <vt:lpstr>Conclusions &amp; “Take Aways”</vt:lpstr>
    </vt:vector>
  </TitlesOfParts>
  <Company>SoundView Evaluation &amp; Research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Experiential Ocean Science Education On Scientist-Volunteers’ Knowledge, Teaching Capacities And NSF Broader-Impacts Endeavors</dc:title>
  <dc:creator>Andrea Anderson</dc:creator>
  <cp:lastModifiedBy>Andrea Anderson</cp:lastModifiedBy>
  <cp:revision>28</cp:revision>
  <cp:lastPrinted>2012-02-15T22:01:19Z</cp:lastPrinted>
  <dcterms:created xsi:type="dcterms:W3CDTF">2012-02-17T22:04:20Z</dcterms:created>
  <dcterms:modified xsi:type="dcterms:W3CDTF">2012-02-18T19:52:03Z</dcterms:modified>
</cp:coreProperties>
</file>